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JlVrvCLqJmalJzRqKz4ri/Bfm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76f10d133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76f10d13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6f10d133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76f10d13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7824c888b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7824c888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4e78368b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4e78368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4e78368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4e7836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76f10d1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76f10d1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7824c888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7824c88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76f10d133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76f10d13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6f10d133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6f10d13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4e78368b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4e78368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e78368b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e78368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824c888b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824c888b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7824c888b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7824c888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824c888b_4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824c888b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824c888b_4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824c888b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824c888b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824c888b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794886667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79488666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779ef0e6b8_2_2279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" name="Google Shape;11;g779ef0e6b8_2_227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779ef0e6b8_2_227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779ef0e6b8_2_227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779ef0e6b8_2_227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779ef0e6b8_2_227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779ef0e6b8_2_2279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779ef0e6b8_2_2279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779ef0e6b8_2_227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779ef0e6b8_2_2339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1" name="Google Shape;71;g779ef0e6b8_2_233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779ef0e6b8_2_233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779ef0e6b8_2_233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779ef0e6b8_2_233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779ef0e6b8_2_233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g779ef0e6b8_2_2339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g779ef0e6b8_2_2339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779ef0e6b8_2_233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9ef0e6b8_2_234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779ef0e6b8_2_2289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1" name="Google Shape;21;g779ef0e6b8_2_228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779ef0e6b8_2_228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779ef0e6b8_2_228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779ef0e6b8_2_228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779ef0e6b8_2_228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g779ef0e6b8_2_2289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g779ef0e6b8_2_228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g779ef0e6b8_2_2298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0" name="Google Shape;30;g779ef0e6b8_2_2298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779ef0e6b8_2_229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779ef0e6b8_2_229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779ef0e6b8_2_229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779ef0e6b8_2_2298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g779ef0e6b8_2_2298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g779ef0e6b8_2_2298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" name="Google Shape;37;g779ef0e6b8_2_229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79ef0e6b8_2_2308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" name="Google Shape;40;g779ef0e6b8_2_2308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779ef0e6b8_2_2308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g779ef0e6b8_2_230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779ef0e6b8_2_2313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" name="Google Shape;45;g779ef0e6b8_2_231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79ef0e6b8_2_231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g779ef0e6b8_2_2316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g779ef0e6b8_2_231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g779ef0e6b8_2_2320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2" name="Google Shape;52;g779ef0e6b8_2_23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g779ef0e6b8_2_23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g779ef0e6b8_2_23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779ef0e6b8_2_23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g779ef0e6b8_2_23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g779ef0e6b8_2_2320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g779ef0e6b8_2_2320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79ef0e6b8_2_232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g779ef0e6b8_2_232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g779ef0e6b8_2_232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3" name="Google Shape;63;g779ef0e6b8_2_2329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g779ef0e6b8_2_232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g779ef0e6b8_2_232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9ef0e6b8_2_2336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8" name="Google Shape;68;g779ef0e6b8_2_233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779ef0e6b8_2_227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779ef0e6b8_2_2275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779ef0e6b8_2_2275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 rot="2700000">
            <a:off x="101632" y="996662"/>
            <a:ext cx="4864676" cy="4864676"/>
          </a:xfrm>
          <a:custGeom>
            <a:rect b="b" l="l" r="r" t="t"/>
            <a:pathLst>
              <a:path extrusionOk="0" h="4864676" w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 rot="2700000">
            <a:off x="7225693" y="996662"/>
            <a:ext cx="4864676" cy="4864676"/>
          </a:xfrm>
          <a:custGeom>
            <a:rect b="b" l="l" r="r" t="t"/>
            <a:pathLst>
              <a:path extrusionOk="0" h="4864676" w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10800000">
            <a:off x="2789020" y="1"/>
            <a:ext cx="6613961" cy="3286380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2809286" y="3571620"/>
            <a:ext cx="6613961" cy="3286380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0000">
            <a:off x="3401311" y="734311"/>
            <a:ext cx="5389379" cy="5389379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2700000">
            <a:off x="2700283" y="33283"/>
            <a:ext cx="6791435" cy="6791435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3600"/>
              <a:buFont typeface="Rockwell"/>
              <a:buNone/>
            </a:pPr>
            <a:r>
              <a:rPr lang="en-US" sz="3600">
                <a:solidFill>
                  <a:srgbClr val="080808"/>
                </a:solidFill>
                <a:latin typeface="Rockwell"/>
                <a:ea typeface="Rockwell"/>
                <a:cs typeface="Rockwell"/>
                <a:sym typeface="Rockwell"/>
              </a:rPr>
              <a:t>515 Jefferson St- Hoboken, NJ</a:t>
            </a:r>
            <a:endParaRPr/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4439633" y="4518923"/>
            <a:ext cx="3312734" cy="114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08080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0808"/>
              </a:buClr>
              <a:buSzPts val="1600"/>
              <a:buNone/>
            </a:pPr>
            <a:r>
              <a:rPr lang="en-US" sz="1600">
                <a:solidFill>
                  <a:srgbClr val="080808"/>
                </a:solidFill>
                <a:latin typeface="Rockwell"/>
                <a:ea typeface="Rockwell"/>
                <a:cs typeface="Rockwell"/>
                <a:sym typeface="Rockwell"/>
              </a:rPr>
              <a:t>By: Mikael Habib, Michael Huang, Chen Liu, Mohammed Kabir</a:t>
            </a:r>
            <a:endParaRPr/>
          </a:p>
        </p:txBody>
      </p:sp>
      <p:sp>
        <p:nvSpPr>
          <p:cNvPr id="95" name="Google Shape;95;p1"/>
          <p:cNvSpPr/>
          <p:nvPr/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6f10d133_1_4"/>
          <p:cNvSpPr txBox="1"/>
          <p:nvPr>
            <p:ph type="title"/>
          </p:nvPr>
        </p:nvSpPr>
        <p:spPr>
          <a:xfrm>
            <a:off x="712667" y="372971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Walkscore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2" name="Google Shape;182;g776f10d133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24"/>
            <a:ext cx="6016976" cy="49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776f10d133_1_4"/>
          <p:cNvSpPr txBox="1"/>
          <p:nvPr/>
        </p:nvSpPr>
        <p:spPr>
          <a:xfrm>
            <a:off x="7293000" y="1783988"/>
            <a:ext cx="4117200" cy="4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Similar to the city, everyday tasks can be done without need of a car.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Public transportation ranges from 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PATH train, NJ Transit buses or trains, and the NY Waterway ferry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Easy Transit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-126 Bus (0.2 m)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Hudson Bergen Light Rail (0.4 m)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PATH Train (0.7 m)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6f10d133_1_10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9" name="Google Shape;189;g776f10d133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75" y="1576625"/>
            <a:ext cx="7815875" cy="32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776f10d133_1_10"/>
          <p:cNvSpPr txBox="1"/>
          <p:nvPr/>
        </p:nvSpPr>
        <p:spPr>
          <a:xfrm>
            <a:off x="776700" y="5129725"/>
            <a:ext cx="10638600" cy="28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median age in Hoboken is 20% lower than most of New Jersey and the top three race groups in the area are Caucasian, Hispanic, and Asian.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" name="Google Shape;191;g776f10d133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600" y="1690825"/>
            <a:ext cx="3044200" cy="30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776f10d133_1_10"/>
          <p:cNvSpPr txBox="1"/>
          <p:nvPr/>
        </p:nvSpPr>
        <p:spPr>
          <a:xfrm>
            <a:off x="621650" y="434175"/>
            <a:ext cx="76881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Demographics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824c888b_1_7"/>
          <p:cNvSpPr txBox="1"/>
          <p:nvPr>
            <p:ph type="title"/>
          </p:nvPr>
        </p:nvSpPr>
        <p:spPr>
          <a:xfrm>
            <a:off x="866167" y="4620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Median Household Income in Hoboken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g77824c888b_1_7"/>
          <p:cNvSpPr/>
          <p:nvPr/>
        </p:nvSpPr>
        <p:spPr>
          <a:xfrm>
            <a:off x="442825" y="1639425"/>
            <a:ext cx="11466300" cy="309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g77824c888b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25" y="1629638"/>
            <a:ext cx="11466176" cy="3097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g77824c888b_1_7"/>
          <p:cNvSpPr txBox="1"/>
          <p:nvPr/>
        </p:nvSpPr>
        <p:spPr>
          <a:xfrm>
            <a:off x="513113" y="4845000"/>
            <a:ext cx="113160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Households in Hoboken, NJ have a median annual income of $127,523 which is more than the median annual income of $61,937 across the entire United States. This means that issues regarding tenants not paying rent will have a less likely chance of occuring. </a:t>
            </a:r>
            <a:endParaRPr sz="2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4e78368b7_0_7"/>
          <p:cNvSpPr txBox="1"/>
          <p:nvPr>
            <p:ph type="title"/>
          </p:nvPr>
        </p:nvSpPr>
        <p:spPr>
          <a:xfrm>
            <a:off x="896042" y="3179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A Bird’s </a:t>
            </a: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Eye View</a:t>
            </a: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 of the Area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06" name="Google Shape;206;g84e78368b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479" y="1436400"/>
            <a:ext cx="9375044" cy="50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e78368b7_0_0"/>
          <p:cNvSpPr txBox="1"/>
          <p:nvPr>
            <p:ph type="title"/>
          </p:nvPr>
        </p:nvSpPr>
        <p:spPr>
          <a:xfrm>
            <a:off x="682467" y="2900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Only 23 mins away from Baruch via driving!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2" name="Google Shape;212;g84e78368b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3" y="1825613"/>
            <a:ext cx="726757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6f10d133_0_0"/>
          <p:cNvSpPr txBox="1"/>
          <p:nvPr>
            <p:ph type="title"/>
          </p:nvPr>
        </p:nvSpPr>
        <p:spPr>
          <a:xfrm>
            <a:off x="307017" y="245021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Education In the Area</a:t>
            </a:r>
            <a:endParaRPr sz="40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8" name="Google Shape;218;g776f10d133_0_0"/>
          <p:cNvSpPr txBox="1"/>
          <p:nvPr>
            <p:ph idx="4294967295" type="body"/>
          </p:nvPr>
        </p:nvSpPr>
        <p:spPr>
          <a:xfrm>
            <a:off x="307025" y="1557258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Public Schools (All within 0.35 miles):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-Salvatore R. Calabro, No. 4 Elementary School (K-6)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Hoboken Middle School (7-8)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Hoboken High School (9-12)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g776f10d133_0_0"/>
          <p:cNvSpPr txBox="1"/>
          <p:nvPr/>
        </p:nvSpPr>
        <p:spPr>
          <a:xfrm>
            <a:off x="307025" y="4210600"/>
            <a:ext cx="5406300" cy="24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Colleges: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Stevens Institute of Technology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Hudson County Community College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0" name="Google Shape;220;g776f10d1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200" y="1690825"/>
            <a:ext cx="4837950" cy="431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7824c888b_3_0"/>
          <p:cNvSpPr txBox="1"/>
          <p:nvPr>
            <p:ph idx="4294967295" type="body"/>
          </p:nvPr>
        </p:nvSpPr>
        <p:spPr>
          <a:xfrm>
            <a:off x="838200" y="1434850"/>
            <a:ext cx="5126700" cy="2685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Hoboken crime rates are 31% lower than the national average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-Violent crimes in Hoboken are 43% lower than the national average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 In Hoboken you have a 1 in 57 chance of becoming a victim of crime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5555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5555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77824c888b_3_0"/>
          <p:cNvSpPr txBox="1"/>
          <p:nvPr>
            <p:ph type="title"/>
          </p:nvPr>
        </p:nvSpPr>
        <p:spPr>
          <a:xfrm>
            <a:off x="656142" y="31644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Neighborhood</a:t>
            </a: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 Safety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27" name="Google Shape;227;g77824c888b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900" y="1705375"/>
            <a:ext cx="5445877" cy="42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77824c888b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75" y="4673550"/>
            <a:ext cx="4990349" cy="14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6f10d133_1_21"/>
          <p:cNvSpPr txBox="1"/>
          <p:nvPr>
            <p:ph type="title"/>
          </p:nvPr>
        </p:nvSpPr>
        <p:spPr>
          <a:xfrm>
            <a:off x="614550" y="240799"/>
            <a:ext cx="10962900" cy="95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Nearby Parks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4" name="Google Shape;234;g776f10d133_1_21"/>
          <p:cNvSpPr txBox="1"/>
          <p:nvPr>
            <p:ph idx="4294967295" type="body"/>
          </p:nvPr>
        </p:nvSpPr>
        <p:spPr>
          <a:xfrm>
            <a:off x="838200" y="1071650"/>
            <a:ext cx="41733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-Madison Park (5 minute walk)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-Church Square Park Dog Run (6 minute walk)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-Jackson Street Park( 9 minute walk)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5" name="Google Shape;235;g776f10d133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397751"/>
            <a:ext cx="4682750" cy="28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776f10d133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425" y="1613875"/>
            <a:ext cx="6366250" cy="477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76f10d133_1_31"/>
          <p:cNvSpPr txBox="1"/>
          <p:nvPr>
            <p:ph type="title"/>
          </p:nvPr>
        </p:nvSpPr>
        <p:spPr>
          <a:xfrm>
            <a:off x="614542" y="14684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Shopping Centers 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2" name="Google Shape;242;g776f10d133_1_31"/>
          <p:cNvSpPr txBox="1"/>
          <p:nvPr>
            <p:ph idx="4294967295" type="body"/>
          </p:nvPr>
        </p:nvSpPr>
        <p:spPr>
          <a:xfrm>
            <a:off x="614550" y="1265250"/>
            <a:ext cx="4661700" cy="155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Newport Center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Shops at Lincoln Harbor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3" name="Google Shape;243;g776f10d133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575" y="1345900"/>
            <a:ext cx="5737975" cy="44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776f10d133_1_31"/>
          <p:cNvSpPr txBox="1"/>
          <p:nvPr/>
        </p:nvSpPr>
        <p:spPr>
          <a:xfrm>
            <a:off x="661675" y="2082250"/>
            <a:ext cx="49842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Newport Centre is the premier shopping destination offers 3 levels of shopping in the heart of the Newport Hudson Waterfront Community in Jersey City.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swald"/>
              <a:buChar char="●"/>
            </a:pPr>
            <a:r>
              <a:rPr lang="en-US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center features more than 130 specialty shops ranging from women’s apparel, to health and beauty to sporting goods. Topped by an 11 screen cinema and a 1,000 seat Dining Pavilion 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4e78368b7_0_36"/>
          <p:cNvSpPr txBox="1"/>
          <p:nvPr>
            <p:ph type="title"/>
          </p:nvPr>
        </p:nvSpPr>
        <p:spPr>
          <a:xfrm>
            <a:off x="703242" y="273471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Facilities for use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0" name="Google Shape;250;g84e78368b7_0_36"/>
          <p:cNvSpPr txBox="1"/>
          <p:nvPr>
            <p:ph idx="4294967295" type="body"/>
          </p:nvPr>
        </p:nvSpPr>
        <p:spPr>
          <a:xfrm>
            <a:off x="703250" y="1253400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Stores: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Models Sporting Goods (8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Walgreens (5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Target (3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ACME Markets (2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Best Buy (7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Facilities: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Intrepid</a:t>
            </a: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Gym (4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Planet Fitness (5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swald"/>
              <a:buChar char="●"/>
            </a:pPr>
            <a:r>
              <a:rPr lang="en-US" sz="2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AMC Newport Centre 11 (9 minutes away)</a:t>
            </a:r>
            <a:endParaRPr sz="2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1" name="Google Shape;251;g84e78368b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425" y="14792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84e78368b7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7600" y="1210600"/>
            <a:ext cx="2226200" cy="31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84e78368b7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050" y="3709838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84e78368b7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5925" y="2968100"/>
            <a:ext cx="4986651" cy="49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4e78368b7_0_13"/>
          <p:cNvSpPr txBox="1"/>
          <p:nvPr>
            <p:ph type="title"/>
          </p:nvPr>
        </p:nvSpPr>
        <p:spPr>
          <a:xfrm>
            <a:off x="552517" y="222221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515 Jefferson St - Hoboken, NJ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02" name="Google Shape;102;g84e78368b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75" y="1740350"/>
            <a:ext cx="4880074" cy="45559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g84e78368b7_0_13"/>
          <p:cNvSpPr txBox="1"/>
          <p:nvPr/>
        </p:nvSpPr>
        <p:spPr>
          <a:xfrm>
            <a:off x="6395950" y="2260788"/>
            <a:ext cx="42852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Total Project Cost: $7.9m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Equity Required: $2.3m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 Floors Residential, 1 Floor Commercial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15,000 Gross Sq. Ft.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~10,194 net Residential Sq. Ft.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~1,968 net Commercial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○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~2,838 net Saleable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Forecasted Total ROI: 52%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77824c888b_3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75" y="1621575"/>
            <a:ext cx="2233316" cy="29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77824c888b_3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625" y="1621575"/>
            <a:ext cx="2291700" cy="7412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g77824c888b_3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628" y="2362850"/>
            <a:ext cx="2291707" cy="223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g77824c888b_3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550" y="1621574"/>
            <a:ext cx="2341080" cy="2980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g77824c888b_3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0825" y="1186650"/>
            <a:ext cx="3833649" cy="45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g77824c888b_3_22"/>
          <p:cNvSpPr txBox="1"/>
          <p:nvPr/>
        </p:nvSpPr>
        <p:spPr>
          <a:xfrm>
            <a:off x="208625" y="4664525"/>
            <a:ext cx="77622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Hoboken area includes many different cultural cuisines all around.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Location of the building is within walking distance of many restaurants.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Average Scoring of restaurants in the area is around 4 stars, ranging from 3.5 to 4.5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5" name="Google Shape;265;g77824c888b_3_22"/>
          <p:cNvSpPr txBox="1"/>
          <p:nvPr>
            <p:ph type="title"/>
          </p:nvPr>
        </p:nvSpPr>
        <p:spPr>
          <a:xfrm>
            <a:off x="928917" y="6824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Restaurants</a:t>
            </a:r>
            <a:endParaRPr sz="40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ckwell"/>
                <a:ea typeface="Rockwell"/>
                <a:cs typeface="Rockwell"/>
                <a:sym typeface="Rockwell"/>
              </a:rPr>
              <a:t>Restaurants</a:t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7824c888b_1_22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Thank you for your time!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77824c888b_4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50" y="516400"/>
            <a:ext cx="6861374" cy="3305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g77824c888b_4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50" y="3935400"/>
            <a:ext cx="3991176" cy="2752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g77824c888b_4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675" y="516400"/>
            <a:ext cx="4868700" cy="3305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g77824c888b_4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1075" y="3935400"/>
            <a:ext cx="3184300" cy="2752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g77824c888b_4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4175" y="3935400"/>
            <a:ext cx="4442551" cy="2752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g77824c888b_4_53"/>
          <p:cNvSpPr txBox="1"/>
          <p:nvPr/>
        </p:nvSpPr>
        <p:spPr>
          <a:xfrm>
            <a:off x="4058625" y="72475"/>
            <a:ext cx="4678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Upscaled Condominiums </a:t>
            </a:r>
            <a:endParaRPr sz="18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77824c888b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813" y="810400"/>
            <a:ext cx="3829050" cy="1933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g77824c888b_4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0" y="3132076"/>
            <a:ext cx="5614675" cy="32729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g77824c888b_4_41"/>
          <p:cNvSpPr txBox="1"/>
          <p:nvPr/>
        </p:nvSpPr>
        <p:spPr>
          <a:xfrm>
            <a:off x="5277675" y="1203488"/>
            <a:ext cx="44664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swald"/>
              <a:buChar char="●"/>
            </a:pP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Hoboken’s Mortgage Delinquency rate is 80% lower than Average in US; at 0.2%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swald"/>
              <a:buChar char="●"/>
            </a:pP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Less risk involved as there is a lesser chance for defaulting on Rent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g77824c888b_4_41"/>
          <p:cNvSpPr txBox="1"/>
          <p:nvPr/>
        </p:nvSpPr>
        <p:spPr>
          <a:xfrm>
            <a:off x="6229275" y="3578550"/>
            <a:ext cx="49374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swald"/>
              <a:buChar char="●"/>
            </a:pP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Hoboken’s real estate has been in an </a:t>
            </a: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uptrend</a:t>
            </a: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for the past decade and this is projected to continue.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swald"/>
              <a:buChar char="●"/>
            </a:pPr>
            <a:r>
              <a:rPr lang="en-US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Inflation as a result of Federal Reserve’s Unlimited Quantitative Easing will cause real estate to appreciate in value over the next decade, and mortgage interests rates to go lower.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g77824c888b_4_41"/>
          <p:cNvSpPr txBox="1"/>
          <p:nvPr/>
        </p:nvSpPr>
        <p:spPr>
          <a:xfrm>
            <a:off x="4094850" y="135925"/>
            <a:ext cx="3515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Hoboken</a:t>
            </a:r>
            <a:endParaRPr sz="28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ctrTitle"/>
          </p:nvPr>
        </p:nvSpPr>
        <p:spPr>
          <a:xfrm>
            <a:off x="571342" y="143388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</a:pPr>
            <a:r>
              <a:rPr lang="en-US" sz="4000">
                <a:latin typeface="Rockwell"/>
                <a:ea typeface="Rockwell"/>
                <a:cs typeface="Rockwell"/>
                <a:sym typeface="Rockwell"/>
              </a:rPr>
              <a:t>Project Costs</a:t>
            </a:r>
            <a:endParaRPr sz="4000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13" y="1081075"/>
            <a:ext cx="106965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ctrTitle"/>
          </p:nvPr>
        </p:nvSpPr>
        <p:spPr>
          <a:xfrm>
            <a:off x="543092" y="-120437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Rockwell"/>
              <a:buNone/>
            </a:pPr>
            <a:r>
              <a:rPr lang="en-US" sz="3959">
                <a:latin typeface="Rockwell"/>
                <a:ea typeface="Rockwell"/>
                <a:cs typeface="Rockwell"/>
                <a:sym typeface="Rockwell"/>
              </a:rPr>
              <a:t>Financial Overview</a:t>
            </a:r>
            <a:endParaRPr sz="3959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00" y="914612"/>
            <a:ext cx="7775041" cy="522773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/>
          <p:nvPr/>
        </p:nvSpPr>
        <p:spPr>
          <a:xfrm>
            <a:off x="6152525" y="2864275"/>
            <a:ext cx="2459100" cy="348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250" y="3004600"/>
            <a:ext cx="40767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 txBox="1"/>
          <p:nvPr/>
        </p:nvSpPr>
        <p:spPr>
          <a:xfrm>
            <a:off x="6879850" y="4257600"/>
            <a:ext cx="45207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Sale Price : 9.2m @$750/sqft.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Cash On Cash Return : 52%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Rent Roll : $42,500 </a:t>
            </a:r>
            <a:br>
              <a:rPr b="1"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Monthly Cash Flow : $35,941</a:t>
            </a:r>
            <a:endParaRPr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533617" y="-65954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</a:pPr>
            <a:r>
              <a:rPr lang="en-US" sz="40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Rental Scenario with Comps</a:t>
            </a:r>
            <a:endParaRPr sz="40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5877313" y="833125"/>
            <a:ext cx="3388200" cy="2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[2 Units]	2 Beds + 2 Baths + Study		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[4 Units]	3 Beds + 2 Baths 		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[1 Unit]	3 Beds + 2 Baths + Duplex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[1 Unit]	2 Beds + 1 Bath + Office	   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[1 Unit]	Commercial Ground Floor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9104863" y="406475"/>
            <a:ext cx="33882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$3,800 Monthly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$4,200 Monthly	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$5,500 Monthly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$4,400 Monthly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$8,200 Monthly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877313" y="878425"/>
            <a:ext cx="4557000" cy="1994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712" y="849237"/>
            <a:ext cx="4338901" cy="2053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5"/>
          <p:cNvSpPr txBox="1"/>
          <p:nvPr/>
        </p:nvSpPr>
        <p:spPr>
          <a:xfrm>
            <a:off x="980950" y="3028200"/>
            <a:ext cx="157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 Beds + 2 Bath</a:t>
            </a:r>
            <a:endParaRPr b="1"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00" y="3540700"/>
            <a:ext cx="2348000" cy="14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00" y="5017400"/>
            <a:ext cx="2348000" cy="152687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450" y="3540700"/>
            <a:ext cx="2400482" cy="14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450" y="5017400"/>
            <a:ext cx="2400475" cy="152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1275" y="3540700"/>
            <a:ext cx="2567225" cy="14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1275" y="5017400"/>
            <a:ext cx="2567236" cy="152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91775" y="3540700"/>
            <a:ext cx="3293575" cy="14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1775" y="5017400"/>
            <a:ext cx="3293573" cy="152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5"/>
          <p:cNvSpPr txBox="1"/>
          <p:nvPr/>
        </p:nvSpPr>
        <p:spPr>
          <a:xfrm>
            <a:off x="3558400" y="3028188"/>
            <a:ext cx="15783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 </a:t>
            </a:r>
            <a:r>
              <a:rPr b="1"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Beds + 2 Bath</a:t>
            </a:r>
            <a:endParaRPr b="1"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5631275" y="3028200"/>
            <a:ext cx="2731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 Beds + 2 Bath + Extra Space</a:t>
            </a:r>
            <a:endParaRPr b="1"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9131304" y="3028200"/>
            <a:ext cx="2020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Commercial Lease</a:t>
            </a:r>
            <a:endParaRPr b="1"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77824c888b_4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800" y="343650"/>
            <a:ext cx="4067175" cy="638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g77824c888b_4_32"/>
          <p:cNvSpPr txBox="1"/>
          <p:nvPr/>
        </p:nvSpPr>
        <p:spPr>
          <a:xfrm>
            <a:off x="6268775" y="2831600"/>
            <a:ext cx="5091300" cy="3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 Yr. vs 15 Yr. Loan Agreement</a:t>
            </a:r>
            <a:endParaRPr b="1"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Cash Flow is higher than Loan Payments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 Profit : $13,296 per month accounting for NOE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Reinvesting the net profits back into loan payments will yield less return than same investment in 15 Year Treasury Bond at 0.71% current yield.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 Year loan will still outpace 15 Year loan if difference in payments are invested in same 15 Year Treasury Bond with 0.71% current yield.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 Year loan is the better deal unless difference in payments don’t get invested.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●"/>
            </a:pPr>
            <a:r>
              <a:rPr lang="en-US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Both Scenarios for Reinvesting surplus in cash flow back into loan payments are not favorable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g77824c888b_4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800" y="1088925"/>
            <a:ext cx="4067175" cy="163558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g77824c888b_4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25" y="152400"/>
            <a:ext cx="5134273" cy="655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7794886667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5" y="4610625"/>
            <a:ext cx="4314325" cy="14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7794886667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925" y="1529450"/>
            <a:ext cx="4905003" cy="6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7794886667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925" y="2391600"/>
            <a:ext cx="4314325" cy="4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794886667_1_2"/>
          <p:cNvSpPr txBox="1"/>
          <p:nvPr/>
        </p:nvSpPr>
        <p:spPr>
          <a:xfrm>
            <a:off x="418150" y="266225"/>
            <a:ext cx="67716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Sell Property or Rent?</a:t>
            </a:r>
            <a:endParaRPr sz="2800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5" name="Google Shape;175;g7794886667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150" y="1422225"/>
            <a:ext cx="4721175" cy="278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7794886667_1_2"/>
          <p:cNvSpPr txBox="1"/>
          <p:nvPr/>
        </p:nvSpPr>
        <p:spPr>
          <a:xfrm>
            <a:off x="5494925" y="3012075"/>
            <a:ext cx="6461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 Estate Markets in Hoboken area are still projected to continue rising.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Federal Unlimited Quantitative easing, will cause inflation of the US Dollar.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 Estate Values will increase along with inflation. 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Selling the property will be only a 52% gain rather than $490,000 collected as rent annually vacancy included.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This year may be one of the best times to invest for the long-term, by securing sources of income such as this building.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Cap rate is low at 5.26% meaning it’s low risk.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●"/>
            </a:pPr>
            <a:r>
              <a:rPr lang="en-U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Overall the better choice is to keep this building as a rental property.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2020-05-01T16:42:10Z</dcterms:created>
  <dc:creator>MIKAEL.HABIB@baruchmail.cuny.edu</dc:creator>
</cp:coreProperties>
</file>